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50"/>
  </p:notesMasterIdLst>
  <p:sldIdLst>
    <p:sldId id="308" r:id="rId5"/>
    <p:sldId id="267" r:id="rId6"/>
    <p:sldId id="256" r:id="rId7"/>
    <p:sldId id="257" r:id="rId8"/>
    <p:sldId id="258" r:id="rId9"/>
    <p:sldId id="259" r:id="rId10"/>
    <p:sldId id="263" r:id="rId11"/>
    <p:sldId id="264" r:id="rId12"/>
    <p:sldId id="265" r:id="rId13"/>
    <p:sldId id="266" r:id="rId14"/>
    <p:sldId id="284" r:id="rId15"/>
    <p:sldId id="283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29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3A64-4495-4887-9AD2-6F56EF22F5A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02CCD-6001-4684-A6B9-0CB51B7A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47521A-E6BD-460B-81A0-F03CFF417CB3}" type="slidenum">
              <a:rPr lang="en-US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784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1E22E3F-D39A-4FE5-98FA-25651DD8E14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Two students with similar academic profile -- tie breaker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</a:rPr>
              <a:t>How will they hold up on the national ranking list thereby improving the academic recruiting power</a:t>
            </a:r>
          </a:p>
        </p:txBody>
      </p:sp>
    </p:spTree>
    <p:extLst>
      <p:ext uri="{BB962C8B-B14F-4D97-AF65-F5344CB8AC3E}">
        <p14:creationId xmlns:p14="http://schemas.microsoft.com/office/powerpoint/2010/main" val="143790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30DCC1B-95F6-456C-AD9E-850F873E7A8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Stand</a:t>
            </a:r>
          </a:p>
        </p:txBody>
      </p:sp>
    </p:spTree>
    <p:extLst>
      <p:ext uri="{BB962C8B-B14F-4D97-AF65-F5344CB8AC3E}">
        <p14:creationId xmlns:p14="http://schemas.microsoft.com/office/powerpoint/2010/main" val="387724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51DCD8D-7C45-470F-BA8B-B8792340AB67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8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21A4B57-12DD-4BA3-B462-9AA8FD8F1539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8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11EB91F-0800-4C85-9D3C-517AEE0CBA2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8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B5A007F-EEE0-45F2-943D-D1BBCAFEAB6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1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0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3B485F-BFE8-4157-86C0-5C1D8DF53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6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0E2319-570C-4640-9FC8-162B9FEB3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496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F1D73F-C8BA-460B-A6A5-3D689299A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62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337D7D-A007-466F-97AC-5D7A1EEF7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4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0B25F-B56D-46CE-842A-CAAFC4DD9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7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89FE6F-7C9B-4BA4-BAF0-8875BF06E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7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9271DA-64CE-419A-B495-D6BEC9694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38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1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20B02-BB3C-4C98-91AF-A65EA4244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94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35E333-A3E8-491E-8B8A-1E99540B6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27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A39CF-3CCC-449E-9048-1DFE280A5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92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0C02AA-9787-4EBF-BFA7-F2E8BC593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882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13A57A-E4D5-4C06-AE95-DE1CB33AB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11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B9DFC-9719-4A0D-A4F3-CCA89DBFD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274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8E04A2-D78E-436C-BCD4-0824D9F77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808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8837E6-A012-498F-9AA7-567C99BC1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57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6E71F1-01B6-4F84-90AF-B2BC6288C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6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BAF24B-C7FE-4A85-AA69-7BCFBA985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7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89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B4E3E3-8D58-4424-A945-9C197FF6E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1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841C3-D0E8-4F36-B52B-0C077A2FF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69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7596C9-A0AF-479D-8D6F-6EBBC6D09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561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76CB95-FA97-45D7-88FC-2C793C362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03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92AB0-D939-4D7E-AEF8-A35B12CF6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2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0C023F7-4791-43C0-86C8-6F66A544F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226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7D4FF70-46E6-40AD-BA7A-0E621A49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85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B08A5E5-CCAA-4EE0-92EB-CF755E1F6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123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F1E89-166D-4900-9449-6ED9E6D40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82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4326133-3B9C-4C1F-B967-5EB9412BB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42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8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14F1593-55E6-4B98-BBE3-AF6C9BD9A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68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DDAF95-D13F-4AFC-9571-8FC2BDF1C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186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076C2EC-6BE9-41A1-8786-57825FD7A0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1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77BAA81-4688-4B9B-9C23-4E19BCEC59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91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069CE-7705-4147-9BFE-4E4DE7E0F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50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9442B3D-4175-49ED-AA0A-5C0A04488D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41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7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5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9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D9503-08D4-4CD4-8B27-AFA10EAF9B1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2411-36CC-46D8-B327-BCEBFCA3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81774-D7BA-41C6-866F-0EC4E9536859}" type="slidenum">
              <a:rPr lang="en-US" altLang="en-US">
                <a:latin typeface="Arial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2A6E4-63F9-41B1-9499-EF2E8A1D6C26}" type="slidenum">
              <a:rPr lang="en-US" altLang="en-US">
                <a:latin typeface="Arial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58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D8933-DF5D-46E1-8084-023AEFF5F677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80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" TargetMode="External"/><Relationship Id="rId2" Type="http://schemas.openxmlformats.org/officeDocument/2006/relationships/hyperlink" Target="http://www.collegeboar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atella.auhsd.u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scores.collegeboard.org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board.org/" TargetMode="External"/><Relationship Id="rId2" Type="http://schemas.openxmlformats.org/officeDocument/2006/relationships/hyperlink" Target="http://satpractic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ea typeface="+mj-ea"/>
              </a:rPr>
              <a:t>Junior </a:t>
            </a: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Year</a:t>
            </a:r>
            <a:br>
              <a:rPr lang="en-US" altLang="en-US" dirty="0" smtClean="0">
                <a:solidFill>
                  <a:srgbClr val="FF0000"/>
                </a:solidFill>
                <a:ea typeface="+mj-ea"/>
              </a:rPr>
            </a:b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 PSAT Interpretation</a:t>
            </a: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/>
            </a:r>
            <a:br>
              <a:rPr lang="en-US" altLang="en-US" dirty="0" smtClean="0">
                <a:solidFill>
                  <a:srgbClr val="FF0000"/>
                </a:solidFill>
                <a:ea typeface="+mj-ea"/>
              </a:rPr>
            </a:b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Spring </a:t>
            </a: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Semester</a:t>
            </a:r>
            <a:endParaRPr lang="en-US" alt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2743200"/>
            <a:ext cx="8763000" cy="36576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Today you will learn about: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do my PSAT Scores Mean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Preparing for the SAT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Next Steps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SAT VS. 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Next steps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Extra curricular activities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Post secondary options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Register for SAT Tier One Prep Course with Ms. Guyer $99 By Friday 1/20/17 – Class starts Wed 2/8/17 &amp; ends 3/8/17</a:t>
            </a:r>
          </a:p>
          <a:p>
            <a:endParaRPr lang="en-US" sz="2400" dirty="0" smtClean="0"/>
          </a:p>
          <a:p>
            <a:r>
              <a:rPr lang="en-US" sz="2400" dirty="0" smtClean="0"/>
              <a:t>Register for the SAT Reasoning + Writing and Subject Tests (optional) @ </a:t>
            </a:r>
            <a:r>
              <a:rPr lang="en-US" sz="2400" dirty="0" smtClean="0">
                <a:hlinkClick r:id="rId2"/>
              </a:rPr>
              <a:t>www.collegeboard.com</a:t>
            </a:r>
            <a:r>
              <a:rPr lang="en-US" sz="2400" dirty="0" smtClean="0"/>
              <a:t> – Next test 3/11/17 Deadline to register Feb. 10, 2017.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Register for ACT + Writing @ </a:t>
            </a:r>
            <a:r>
              <a:rPr lang="en-US" sz="2400" dirty="0" smtClean="0">
                <a:hlinkClick r:id="rId3"/>
              </a:rPr>
              <a:t>www.act.org</a:t>
            </a:r>
            <a:r>
              <a:rPr lang="en-US" sz="2400" dirty="0" smtClean="0"/>
              <a:t> – Next test 4/8/17 Deadline to register March 3, 2017.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Tests are Saturdays off campus and you choose </a:t>
            </a:r>
            <a:r>
              <a:rPr lang="en-US" sz="2400" dirty="0" smtClean="0"/>
              <a:t>testing location from list provided during registration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find registration deadlines and test dates on the Katella website</a:t>
            </a:r>
          </a:p>
          <a:p>
            <a:endParaRPr lang="en-US" dirty="0"/>
          </a:p>
          <a:p>
            <a:r>
              <a:rPr lang="en-US" dirty="0"/>
              <a:t>See Ms. Diaz in the College and Career Center for a fee waiver or if you need help with registration for any of these </a:t>
            </a:r>
            <a:r>
              <a:rPr lang="en-US" dirty="0" smtClean="0"/>
              <a:t>tests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1219200"/>
          </a:xfrm>
        </p:spPr>
      </p:pic>
    </p:spTree>
    <p:extLst>
      <p:ext uri="{BB962C8B-B14F-4D97-AF65-F5344CB8AC3E}">
        <p14:creationId xmlns:p14="http://schemas.microsoft.com/office/powerpoint/2010/main" val="308295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HOW TO SIGN UP </a:t>
            </a:r>
          </a:p>
        </p:txBody>
      </p:sp>
      <p:pic>
        <p:nvPicPr>
          <p:cNvPr id="39939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ft Arrow Callout 12"/>
          <p:cNvSpPr/>
          <p:nvPr/>
        </p:nvSpPr>
        <p:spPr>
          <a:xfrm>
            <a:off x="838200" y="2743200"/>
            <a:ext cx="4343400" cy="1371600"/>
          </a:xfrm>
          <a:prstGeom prst="leftArrowCallout">
            <a:avLst>
              <a:gd name="adj1" fmla="val 25000"/>
              <a:gd name="adj2" fmla="val 15698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Log on to: </a:t>
            </a:r>
            <a:r>
              <a:rPr lang="en-US" sz="1400" dirty="0">
                <a:solidFill>
                  <a:prstClr val="white"/>
                </a:solidFill>
                <a:hlinkClick r:id="rId3"/>
              </a:rPr>
              <a:t>http</a:t>
            </a:r>
            <a:r>
              <a:rPr lang="en-US" sz="1000" dirty="0">
                <a:solidFill>
                  <a:prstClr val="white"/>
                </a:solidFill>
                <a:hlinkClick r:id="rId3"/>
              </a:rPr>
              <a:t>://</a:t>
            </a:r>
            <a:r>
              <a:rPr lang="en-US" sz="1400" dirty="0">
                <a:solidFill>
                  <a:prstClr val="white"/>
                </a:solidFill>
                <a:hlinkClick r:id="rId3"/>
              </a:rPr>
              <a:t>katella.auhsd.us/</a:t>
            </a:r>
            <a:endParaRPr lang="en-US" sz="1400" dirty="0">
              <a:solidFill>
                <a:prstClr val="white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Click: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dirty="0">
                <a:solidFill>
                  <a:prstClr val="white"/>
                </a:solidFill>
              </a:rPr>
              <a:t>Counseling  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dirty="0">
                <a:solidFill>
                  <a:prstClr val="white"/>
                </a:solidFill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1820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Why </a:t>
            </a:r>
            <a:r>
              <a:rPr lang="en-US" altLang="en-US" dirty="0">
                <a:solidFill>
                  <a:srgbClr val="FF0000"/>
                </a:solidFill>
              </a:rPr>
              <a:t>t</a:t>
            </a:r>
            <a:r>
              <a:rPr lang="en-US" altLang="en-US" dirty="0" smtClean="0">
                <a:solidFill>
                  <a:srgbClr val="FF0000"/>
                </a:solidFill>
              </a:rPr>
              <a:t>ake the SAT or ACT?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How Important Are Standardized Tests to admission representatives?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*Required by Cal-State, UC</a:t>
            </a:r>
            <a:r>
              <a:rPr lang="en-US" altLang="en-US" dirty="0"/>
              <a:t> </a:t>
            </a:r>
            <a:r>
              <a:rPr lang="en-US" altLang="en-US" dirty="0" smtClean="0"/>
              <a:t>&amp; Private Universities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*Tie Breaker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*Will this student’s score help our college admissions statistics</a:t>
            </a:r>
          </a:p>
          <a:p>
            <a:pPr eaLnBrk="1" hangingPunct="1"/>
            <a:endParaRPr lang="en-US" altLang="en-US" dirty="0" smtClean="0"/>
          </a:p>
          <a:p>
            <a:pPr lvl="1" indent="-182563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55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Standardized Test Timelines</a:t>
            </a:r>
          </a:p>
        </p:txBody>
      </p:sp>
      <p:graphicFrame>
        <p:nvGraphicFramePr>
          <p:cNvPr id="46127" name="Group 47"/>
          <p:cNvGraphicFramePr>
            <a:graphicFrameLocks noGrp="1"/>
          </p:cNvGraphicFramePr>
          <p:nvPr/>
        </p:nvGraphicFramePr>
        <p:xfrm>
          <a:off x="838200" y="1752600"/>
          <a:ext cx="7467600" cy="3319463"/>
        </p:xfrm>
        <a:graphic>
          <a:graphicData uri="http://schemas.openxmlformats.org/drawingml/2006/table">
            <a:tbl>
              <a:tblPr/>
              <a:tblGrid>
                <a:gridCol w="2489200"/>
                <a:gridCol w="2489200"/>
                <a:gridCol w="2489200"/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Junior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PSAT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SAT &amp;/or ACT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SAT Subjects*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Senior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Retake**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SAT &amp;/or 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1" name="Text Box 49"/>
          <p:cNvSpPr txBox="1">
            <a:spLocks noChangeArrowheads="1"/>
          </p:cNvSpPr>
          <p:nvPr/>
        </p:nvSpPr>
        <p:spPr bwMode="auto">
          <a:xfrm>
            <a:off x="990600" y="5410200"/>
            <a:ext cx="7086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*Some privates - Some UC majors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**Retake only if necessary</a:t>
            </a:r>
          </a:p>
        </p:txBody>
      </p:sp>
    </p:spTree>
    <p:extLst>
      <p:ext uri="{BB962C8B-B14F-4D97-AF65-F5344CB8AC3E}">
        <p14:creationId xmlns:p14="http://schemas.microsoft.com/office/powerpoint/2010/main" val="14746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When Should </a:t>
            </a:r>
            <a:r>
              <a:rPr lang="en-US" altLang="en-US" dirty="0">
                <a:solidFill>
                  <a:srgbClr val="FF0000"/>
                </a:solidFill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</a:rPr>
              <a:t> Take these TESTS?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en-US" altLang="en-US" b="1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altLang="en-US" b="1" dirty="0" smtClean="0"/>
              <a:t>You should have your tests taken by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altLang="en-US" b="1" dirty="0" smtClean="0"/>
              <a:t>SAT </a:t>
            </a:r>
            <a:r>
              <a:rPr lang="en-US" altLang="en-US" b="1" dirty="0" smtClean="0">
                <a:solidFill>
                  <a:srgbClr val="0000FF"/>
                </a:solidFill>
              </a:rPr>
              <a:t>June 3, 2017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altLang="en-US" b="1" dirty="0" smtClean="0"/>
              <a:t>ACT</a:t>
            </a:r>
            <a:r>
              <a:rPr lang="en-US" altLang="en-US" b="1" dirty="0" smtClean="0">
                <a:solidFill>
                  <a:srgbClr val="0000FF"/>
                </a:solidFill>
              </a:rPr>
              <a:t> June 10, 2017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endParaRPr lang="en-US" altLang="en-US" b="1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altLang="en-US" b="1" dirty="0" smtClean="0"/>
              <a:t>Senior testing is only to </a:t>
            </a:r>
            <a:r>
              <a:rPr lang="en-US" altLang="en-US" b="1" dirty="0" smtClean="0">
                <a:solidFill>
                  <a:srgbClr val="FF0000"/>
                </a:solidFill>
              </a:rPr>
              <a:t>IMPROVE</a:t>
            </a:r>
            <a:r>
              <a:rPr lang="en-US" altLang="en-US" b="1" dirty="0" smtClean="0"/>
              <a:t> your score and must be taken no later than </a:t>
            </a:r>
            <a:r>
              <a:rPr lang="en-US" altLang="en-US" b="1" dirty="0" smtClean="0">
                <a:solidFill>
                  <a:srgbClr val="00B0F0"/>
                </a:solidFill>
              </a:rPr>
              <a:t>December, 2017</a:t>
            </a:r>
          </a:p>
        </p:txBody>
      </p:sp>
    </p:spTree>
    <p:extLst>
      <p:ext uri="{BB962C8B-B14F-4D97-AF65-F5344CB8AC3E}">
        <p14:creationId xmlns:p14="http://schemas.microsoft.com/office/powerpoint/2010/main" val="28798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ea typeface="+mj-ea"/>
              </a:rPr>
              <a:t>SAT</a:t>
            </a:r>
            <a:br>
              <a:rPr lang="en-US" altLang="en-US" dirty="0">
                <a:solidFill>
                  <a:srgbClr val="FF0000"/>
                </a:solidFill>
                <a:ea typeface="+mj-ea"/>
              </a:rPr>
            </a:br>
            <a:r>
              <a:rPr lang="en-US" altLang="en-US" dirty="0">
                <a:solidFill>
                  <a:srgbClr val="FF0000"/>
                </a:solidFill>
                <a:ea typeface="+mj-ea"/>
              </a:rPr>
              <a:t>Scholastic Achievement Test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3h 50m reasoning exam + essay</a:t>
            </a:r>
          </a:p>
          <a:p>
            <a:pPr eaLnBrk="1" hangingPunct="1">
              <a:defRPr/>
            </a:pPr>
            <a:r>
              <a:rPr lang="en-US" altLang="en-US" dirty="0" smtClean="0"/>
              <a:t>Measures:		Total Time</a:t>
            </a:r>
          </a:p>
          <a:p>
            <a:pPr lvl="2" indent="-182563" eaLnBrk="1" hangingPunct="1">
              <a:defRPr/>
            </a:pPr>
            <a:r>
              <a:rPr lang="en-US" altLang="en-US" dirty="0" smtClean="0"/>
              <a:t>Reading			65 minutes</a:t>
            </a:r>
          </a:p>
          <a:p>
            <a:pPr lvl="2" indent="-182563" eaLnBrk="1" hangingPunct="1">
              <a:defRPr/>
            </a:pPr>
            <a:r>
              <a:rPr lang="en-US" altLang="en-US" dirty="0" smtClean="0"/>
              <a:t>Writing &amp; Language	35  minutes</a:t>
            </a:r>
          </a:p>
          <a:p>
            <a:pPr lvl="2" indent="-182563" eaLnBrk="1" hangingPunct="1">
              <a:defRPr/>
            </a:pPr>
            <a:r>
              <a:rPr lang="en-US" altLang="en-US" dirty="0" smtClean="0"/>
              <a:t>Essay (optional)		50 minutes</a:t>
            </a:r>
          </a:p>
          <a:p>
            <a:pPr lvl="2" indent="-182563" eaLnBrk="1" hangingPunct="1">
              <a:defRPr/>
            </a:pPr>
            <a:r>
              <a:rPr lang="en-US" altLang="en-US" dirty="0" smtClean="0"/>
              <a:t>Math			80 minutes</a:t>
            </a:r>
            <a:endParaRPr lang="en-US" altLang="en-US" dirty="0"/>
          </a:p>
          <a:p>
            <a:pPr marL="639762" lvl="2" indent="0" eaLnBrk="1" hangingPunct="1">
              <a:buFont typeface="Wingdings 2" pitchFamily="18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64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1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ea typeface="+mj-ea"/>
              </a:rPr>
              <a:t>SAT</a:t>
            </a:r>
            <a:br>
              <a:rPr lang="en-US" altLang="en-US" dirty="0">
                <a:solidFill>
                  <a:srgbClr val="FF0000"/>
                </a:solidFill>
                <a:ea typeface="+mj-ea"/>
              </a:rPr>
            </a:br>
            <a:r>
              <a:rPr lang="en-US" altLang="en-US" dirty="0">
                <a:solidFill>
                  <a:srgbClr val="FF0000"/>
                </a:solidFill>
                <a:ea typeface="+mj-ea"/>
              </a:rPr>
              <a:t>Scholastic Achievement </a:t>
            </a: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Test Cont.</a:t>
            </a:r>
            <a:endParaRPr lang="en-US" alt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lvl="1" indent="-182563" eaLnBrk="1" hangingPunct="1"/>
            <a:r>
              <a:rPr lang="en-US" altLang="en-US" dirty="0" smtClean="0"/>
              <a:t>Mathematical Aptitude </a:t>
            </a:r>
          </a:p>
          <a:p>
            <a:pPr lvl="2" indent="-182563" eaLnBrk="1" hangingPunct="1"/>
            <a:r>
              <a:rPr lang="en-US" altLang="en-US" dirty="0" smtClean="0"/>
              <a:t>Total Time: 80 Minutes</a:t>
            </a:r>
          </a:p>
          <a:p>
            <a:pPr lvl="3" indent="-182563" eaLnBrk="1" hangingPunct="1"/>
            <a:r>
              <a:rPr lang="en-US" altLang="en-US" dirty="0" smtClean="0"/>
              <a:t>Heart of Algebra - Linear Equations &amp; Systems</a:t>
            </a:r>
          </a:p>
          <a:p>
            <a:pPr lvl="3" indent="-182563" eaLnBrk="1" hangingPunct="1"/>
            <a:r>
              <a:rPr lang="en-US" altLang="en-US" dirty="0" smtClean="0"/>
              <a:t>Problem Solving &amp; Data analysis </a:t>
            </a:r>
          </a:p>
          <a:p>
            <a:pPr lvl="3" indent="-182563" eaLnBrk="1" hangingPunct="1"/>
            <a:r>
              <a:rPr lang="en-US" altLang="en-US" dirty="0" smtClean="0"/>
              <a:t>Passport to Advanced Math</a:t>
            </a:r>
          </a:p>
          <a:p>
            <a:pPr lvl="3" indent="-182563" eaLnBrk="1" hangingPunct="1"/>
            <a:r>
              <a:rPr lang="en-US" altLang="en-US" dirty="0" smtClean="0"/>
              <a:t>Geometry and Trigonometry most relevant to college and career readiness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lvl="3" indent="-182563" eaLnBrk="1" hangingPunct="1"/>
            <a:r>
              <a:rPr lang="en-US" altLang="en-US" dirty="0" smtClean="0"/>
              <a:t>Calculators allowed</a:t>
            </a:r>
          </a:p>
        </p:txBody>
      </p:sp>
    </p:spTree>
    <p:extLst>
      <p:ext uri="{BB962C8B-B14F-4D97-AF65-F5344CB8AC3E}">
        <p14:creationId xmlns:p14="http://schemas.microsoft.com/office/powerpoint/2010/main" val="1449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1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ea typeface="+mj-ea"/>
              </a:rPr>
              <a:t>SAT</a:t>
            </a:r>
            <a:br>
              <a:rPr lang="en-US" altLang="en-US" dirty="0">
                <a:solidFill>
                  <a:srgbClr val="FF0000"/>
                </a:solidFill>
                <a:ea typeface="+mj-ea"/>
              </a:rPr>
            </a:br>
            <a:r>
              <a:rPr lang="en-US" altLang="en-US" dirty="0">
                <a:solidFill>
                  <a:srgbClr val="FF0000"/>
                </a:solidFill>
                <a:ea typeface="+mj-ea"/>
              </a:rPr>
              <a:t>Scholastic Achievement </a:t>
            </a: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Test Cont.</a:t>
            </a:r>
            <a:endParaRPr lang="en-US" alt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solidFill>
            <a:schemeClr val="bg1"/>
          </a:solidFill>
        </p:spPr>
        <p:txBody>
          <a:bodyPr/>
          <a:lstStyle/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smtClean="0"/>
              <a:t>Scoring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4000" dirty="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smtClean="0"/>
              <a:t>200 - 800 - Reading &amp; Writing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smtClean="0"/>
              <a:t>200 - 800 - Math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smtClean="0"/>
              <a:t>Total: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b="1" dirty="0" smtClean="0">
                <a:solidFill>
                  <a:srgbClr val="FF0000"/>
                </a:solidFill>
              </a:rPr>
              <a:t>200 - 1600</a:t>
            </a:r>
            <a:r>
              <a:rPr lang="en-US" altLang="en-US" sz="4000" dirty="0" smtClean="0"/>
              <a:t>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marL="1828800" lvl="4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marL="1600200" lvl="3"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marL="1143000" lvl="2" eaLnBrk="1" hangingPunct="1">
              <a:lnSpc>
                <a:spcPct val="80000"/>
              </a:lnSpc>
            </a:pPr>
            <a:endParaRPr lang="en-US" alt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8639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SAT II Subject exams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407400" cy="4800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4000" dirty="0" smtClean="0">
                <a:ea typeface="+mn-ea"/>
              </a:rPr>
              <a:t>Subject Specific</a:t>
            </a: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4000" dirty="0" smtClean="0">
                <a:ea typeface="+mn-ea"/>
              </a:rPr>
              <a:t>800 Points Each</a:t>
            </a: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4000" dirty="0" smtClean="0">
                <a:ea typeface="+mn-ea"/>
              </a:rPr>
              <a:t>Helps determine strength in subject matter</a:t>
            </a: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4000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4000" dirty="0" smtClean="0">
                <a:ea typeface="+mn-ea"/>
              </a:rPr>
              <a:t>Take after taking the highest level of the corresponding course</a:t>
            </a: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4000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a typeface="+mn-ea"/>
              </a:rPr>
              <a:t>Private Schools</a:t>
            </a: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a typeface="+mn-ea"/>
              </a:rPr>
              <a:t>Major Considerations (UC Schools)</a:t>
            </a: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a typeface="+mn-ea"/>
              </a:rPr>
              <a:t>NOT Cal STATE</a:t>
            </a:r>
            <a:endParaRPr lang="en-US" altLang="en-US" sz="4000" b="1" dirty="0">
              <a:solidFill>
                <a:srgbClr val="FF0000"/>
              </a:solidFill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4000" dirty="0" smtClean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4000" dirty="0" smtClean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 smtClean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4000" dirty="0" smtClean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 smtClean="0">
              <a:ea typeface="+mn-ea"/>
            </a:endParaRPr>
          </a:p>
          <a:p>
            <a:pPr marL="1828800" lvl="4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None/>
              <a:defRPr/>
            </a:pPr>
            <a:endParaRPr lang="en-US" altLang="en-US" sz="1600" dirty="0">
              <a:ea typeface="+mn-ea"/>
            </a:endParaRPr>
          </a:p>
          <a:p>
            <a:pPr marL="1600200"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en-US" altLang="en-US" sz="1600" dirty="0">
              <a:ea typeface="+mn-ea"/>
            </a:endParaRPr>
          </a:p>
          <a:p>
            <a:pPr marL="114300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altLang="en-US" sz="19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9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questions about the p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1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ACT</a:t>
            </a:r>
            <a:br>
              <a:rPr lang="en-US" altLang="en-US" dirty="0" smtClean="0">
                <a:solidFill>
                  <a:srgbClr val="FF0000"/>
                </a:solidFill>
                <a:ea typeface="+mj-ea"/>
              </a:rPr>
            </a:b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American college test</a:t>
            </a:r>
            <a:endParaRPr lang="en-US" alt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407400" cy="4800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1028700" lvl="1" indent="-57150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4000" dirty="0" smtClean="0">
                <a:ea typeface="+mn-ea"/>
              </a:rPr>
              <a:t>3h and 35m</a:t>
            </a:r>
          </a:p>
          <a:p>
            <a:pPr marL="1028700" lvl="1" indent="-57150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4000" dirty="0" smtClean="0">
                <a:ea typeface="+mn-ea"/>
              </a:rPr>
              <a:t>Measures:</a:t>
            </a:r>
          </a:p>
          <a:p>
            <a:pPr marL="731520" lvl="2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3800" dirty="0" smtClean="0">
                <a:solidFill>
                  <a:srgbClr val="FF0000"/>
                </a:solidFill>
                <a:ea typeface="+mn-ea"/>
              </a:rPr>
              <a:t>English</a:t>
            </a:r>
          </a:p>
          <a:p>
            <a:pPr marL="1577340" lvl="3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2500" dirty="0" smtClean="0">
                <a:ea typeface="+mn-ea"/>
              </a:rPr>
              <a:t>Usage, mechanics, rhetorical skills</a:t>
            </a:r>
          </a:p>
          <a:p>
            <a:pPr marL="731520" lvl="2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3900" dirty="0">
                <a:solidFill>
                  <a:srgbClr val="FF0000"/>
                </a:solidFill>
                <a:ea typeface="+mn-ea"/>
              </a:rPr>
              <a:t>Reading </a:t>
            </a:r>
          </a:p>
          <a:p>
            <a:pPr marL="1577340" lvl="3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2600" dirty="0" smtClean="0">
                <a:ea typeface="+mn-ea"/>
              </a:rPr>
              <a:t>Comprehend and answer questions about paragraphs</a:t>
            </a:r>
          </a:p>
          <a:p>
            <a:pPr marL="731520" lvl="2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3900" dirty="0">
                <a:solidFill>
                  <a:srgbClr val="FF0000"/>
                </a:solidFill>
                <a:ea typeface="+mn-ea"/>
              </a:rPr>
              <a:t>Mathematics</a:t>
            </a:r>
          </a:p>
          <a:p>
            <a:pPr marL="1577340" lvl="3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2600" dirty="0" smtClean="0">
                <a:ea typeface="+mn-ea"/>
              </a:rPr>
              <a:t>Algebra </a:t>
            </a:r>
            <a:r>
              <a:rPr lang="en-US" altLang="en-US" sz="2600" dirty="0">
                <a:ea typeface="+mn-ea"/>
              </a:rPr>
              <a:t>and </a:t>
            </a:r>
            <a:r>
              <a:rPr lang="en-US" altLang="en-US" sz="2600" dirty="0" smtClean="0">
                <a:ea typeface="+mn-ea"/>
              </a:rPr>
              <a:t>Trigonometry</a:t>
            </a:r>
          </a:p>
          <a:p>
            <a:pPr marL="731520" lvl="2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3900" dirty="0">
                <a:solidFill>
                  <a:srgbClr val="FF0000"/>
                </a:solidFill>
                <a:ea typeface="+mn-ea"/>
              </a:rPr>
              <a:t>Science</a:t>
            </a:r>
          </a:p>
          <a:p>
            <a:pPr marL="1577340" lvl="3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2600" dirty="0">
                <a:ea typeface="+mn-ea"/>
              </a:rPr>
              <a:t>Graphs, experiment summaries, research </a:t>
            </a:r>
            <a:r>
              <a:rPr lang="en-US" altLang="en-US" sz="2600" dirty="0" smtClean="0">
                <a:ea typeface="+mn-ea"/>
              </a:rPr>
              <a:t>viewpoints</a:t>
            </a:r>
          </a:p>
          <a:p>
            <a:pPr marL="731520" lvl="2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en-US" sz="3900" dirty="0">
                <a:solidFill>
                  <a:srgbClr val="FF0000"/>
                </a:solidFill>
                <a:ea typeface="+mn-ea"/>
              </a:rPr>
              <a:t>Writing Section (Optional)</a:t>
            </a:r>
          </a:p>
          <a:p>
            <a:pPr marL="1577340" lvl="3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2600" dirty="0" smtClean="0">
                <a:solidFill>
                  <a:srgbClr val="FF0000"/>
                </a:solidFill>
                <a:ea typeface="+mn-ea"/>
              </a:rPr>
              <a:t>CSU schools do not</a:t>
            </a:r>
          </a:p>
          <a:p>
            <a:pPr marL="1577340" lvl="3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2600" dirty="0" smtClean="0">
                <a:solidFill>
                  <a:srgbClr val="FF0000"/>
                </a:solidFill>
                <a:ea typeface="+mn-ea"/>
              </a:rPr>
              <a:t>Recommended if other schools are on the potential list</a:t>
            </a:r>
          </a:p>
          <a:p>
            <a:pPr marL="1577340" lvl="3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2600" dirty="0" smtClean="0">
                <a:ea typeface="+mn-ea"/>
              </a:rPr>
              <a:t>30 minutes</a:t>
            </a:r>
          </a:p>
          <a:p>
            <a:pPr marL="1577340" lvl="3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2600" dirty="0" smtClean="0">
                <a:ea typeface="+mn-ea"/>
              </a:rPr>
              <a:t>Cost more</a:t>
            </a:r>
            <a:endParaRPr lang="en-US" altLang="en-US" sz="2600" dirty="0">
              <a:ea typeface="+mn-ea"/>
            </a:endParaRPr>
          </a:p>
          <a:p>
            <a:pPr marL="1760220" lvl="4" indent="-5715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/>
              </a:buClr>
              <a:defRPr/>
            </a:pPr>
            <a:endParaRPr lang="en-US" altLang="en-US" sz="3500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4000" dirty="0" smtClean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4000" dirty="0" smtClean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 smtClean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4000" dirty="0" smtClean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457200" lvl="1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 smtClean="0">
              <a:ea typeface="+mn-ea"/>
            </a:endParaRPr>
          </a:p>
          <a:p>
            <a:pPr marL="1828800" lvl="4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None/>
              <a:defRPr/>
            </a:pPr>
            <a:endParaRPr lang="en-US" altLang="en-US" sz="1600" dirty="0">
              <a:ea typeface="+mn-ea"/>
            </a:endParaRPr>
          </a:p>
          <a:p>
            <a:pPr marL="1600200"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en-US" altLang="en-US" sz="1600" dirty="0">
              <a:ea typeface="+mn-ea"/>
            </a:endParaRPr>
          </a:p>
          <a:p>
            <a:pPr marL="114300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altLang="en-US" sz="19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1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1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ACT</a:t>
            </a:r>
            <a:br>
              <a:rPr lang="en-US" altLang="en-US" dirty="0" smtClean="0">
                <a:solidFill>
                  <a:srgbClr val="FF0000"/>
                </a:solidFill>
                <a:ea typeface="+mj-ea"/>
              </a:rPr>
            </a:br>
            <a:r>
              <a:rPr lang="en-US" altLang="en-US" dirty="0" smtClean="0">
                <a:solidFill>
                  <a:srgbClr val="FF0000"/>
                </a:solidFill>
                <a:ea typeface="+mj-ea"/>
              </a:rPr>
              <a:t>American college test</a:t>
            </a:r>
            <a:endParaRPr lang="en-US" alt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solidFill>
            <a:schemeClr val="bg1"/>
          </a:solidFill>
        </p:spPr>
        <p:txBody>
          <a:bodyPr/>
          <a:lstStyle/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smtClean="0"/>
              <a:t>Scoring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4000" dirty="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smtClean="0">
                <a:solidFill>
                  <a:srgbClr val="FF0000"/>
                </a:solidFill>
              </a:rPr>
              <a:t>Composite Score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smtClean="0">
                <a:solidFill>
                  <a:srgbClr val="FF0000"/>
                </a:solidFill>
              </a:rPr>
              <a:t>1 – 36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4000" dirty="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err="1" smtClean="0"/>
              <a:t>Subscores</a:t>
            </a:r>
            <a:r>
              <a:rPr lang="en-US" altLang="en-US" sz="4000" dirty="0" smtClean="0"/>
              <a:t>: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 smtClean="0"/>
              <a:t>Used more for the student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marL="1828800" lvl="4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marL="1600200" lvl="3"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marL="1143000" lvl="2" eaLnBrk="1" hangingPunct="1">
              <a:lnSpc>
                <a:spcPct val="80000"/>
              </a:lnSpc>
            </a:pPr>
            <a:endParaRPr lang="en-US" alt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11311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Comparison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1641536"/>
              </p:ext>
            </p:extLst>
          </p:nvPr>
        </p:nvGraphicFramePr>
        <p:xfrm>
          <a:off x="228599" y="1600201"/>
          <a:ext cx="8686801" cy="5020725"/>
        </p:xfrm>
        <a:graphic>
          <a:graphicData uri="http://schemas.openxmlformats.org/drawingml/2006/table">
            <a:tbl>
              <a:tblPr/>
              <a:tblGrid>
                <a:gridCol w="1579404"/>
                <a:gridCol w="3158808"/>
                <a:gridCol w="3948589"/>
              </a:tblGrid>
              <a:tr h="156770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Test Structure and Format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ACT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New SAT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6898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Length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 hours, 35 min (with optional Writing Test)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 hours, 50 minutes (with optional Essay)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6126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Structure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4 sections (English, Math, Reading, Science) plus an Optional Essay (or Writing Test)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4 sections (Evidence-Based Reading, Writing, Math without a calculator, Math with a calculator) plus an Optional Essay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Comparison Cont.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2722587"/>
              </p:ext>
            </p:extLst>
          </p:nvPr>
        </p:nvGraphicFramePr>
        <p:xfrm>
          <a:off x="228599" y="1610390"/>
          <a:ext cx="8686801" cy="4714210"/>
        </p:xfrm>
        <a:graphic>
          <a:graphicData uri="http://schemas.openxmlformats.org/drawingml/2006/table">
            <a:tbl>
              <a:tblPr/>
              <a:tblGrid>
                <a:gridCol w="1579404"/>
                <a:gridCol w="3158808"/>
                <a:gridCol w="3948589"/>
              </a:tblGrid>
              <a:tr h="35842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Scoring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ACT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New SAT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1341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Composite of 1-36 based on average scores from the 4 test sections 4 scores of 1-36 for each test 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Optional Writing Test score of 1-36 (not included in the overall)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Score is out of 1600: 800 for Math, 800 for Evidence-Based Reading and Writing Optional Essay receives a separate score 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Subscores and insight scores available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6064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Wrong Answer Penalty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 penalty for wrong answers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 penalty for wrong answers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2237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Sending Score History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You decide which score is 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Not yet known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5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Comparison Cont.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2146117"/>
              </p:ext>
            </p:extLst>
          </p:nvPr>
        </p:nvGraphicFramePr>
        <p:xfrm>
          <a:off x="228600" y="1600200"/>
          <a:ext cx="8686800" cy="4785360"/>
        </p:xfrm>
        <a:graphic>
          <a:graphicData uri="http://schemas.openxmlformats.org/drawingml/2006/table">
            <a:tbl>
              <a:tblPr/>
              <a:tblGrid>
                <a:gridCol w="895916"/>
                <a:gridCol w="1791832"/>
                <a:gridCol w="5999052"/>
              </a:tblGrid>
              <a:tr h="2032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Content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ACT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New SAT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Reading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Reading Comprehension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Reading Comprehension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Words in Context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Evidence Based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Math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Arithmetic 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Algebra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Geometry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Algebra II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Trigonometry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Algebra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Data Analysis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Geometry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Trigonometry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Algebra II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Science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Analysis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Interpretation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Evaluation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Basic Content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Problem Solving</a:t>
                      </a:r>
                      <a:br>
                        <a:rPr lang="en-US" sz="1000">
                          <a:effectLst/>
                        </a:rPr>
                      </a:br>
                      <a:endParaRPr lang="en-US" sz="100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Science Insight Score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Provided 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Writing and Language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The Essay: Writing Test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/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English Test: Writing &amp; Language multiple-choice questions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Tests grammatical and rhetorical skills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2240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Essay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Optional final section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40 minutes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Not included in composite score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Topic presents conversations around contemporary issues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Optional final section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50 minutes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Separate score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Tests Reading, Analysis, and Writing Skills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Topic comes from a 750-word passage to be read on Test Day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7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else do colleges want?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Strong GPA – focus on maintaining or raising your GPA, meet with counselor to make up Ds or Fs</a:t>
            </a:r>
          </a:p>
          <a:p>
            <a:endParaRPr lang="en-US" dirty="0"/>
          </a:p>
          <a:p>
            <a:r>
              <a:rPr lang="en-US" dirty="0" smtClean="0"/>
              <a:t>Challenging </a:t>
            </a:r>
            <a:r>
              <a:rPr lang="en-US" dirty="0"/>
              <a:t>course </a:t>
            </a:r>
            <a:r>
              <a:rPr lang="en-US" dirty="0" smtClean="0"/>
              <a:t>work – Honors and AP classes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Extra Curricular Activities – sports, work, community service,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62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Extracurricular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2600"/>
            <a:ext cx="8458200" cy="4648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ea typeface="+mn-ea"/>
              </a:rPr>
              <a:t>Helps the colleges know the WHOLE person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ea typeface="+mn-ea"/>
              </a:rPr>
              <a:t>You learn </a:t>
            </a:r>
            <a:r>
              <a:rPr lang="en-US" altLang="en-US" dirty="0">
                <a:ea typeface="+mn-ea"/>
              </a:rPr>
              <a:t>non-academic skills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ea typeface="+mn-ea"/>
              </a:rPr>
              <a:t>Develop a sense of accomplishment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ea typeface="+mn-ea"/>
              </a:rPr>
              <a:t>Meet peers/mentors outside of class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ea typeface="+mn-ea"/>
              </a:rPr>
              <a:t>Current Juniors</a:t>
            </a:r>
            <a:r>
              <a:rPr lang="en-US" altLang="en-US" dirty="0">
                <a:ea typeface="+mn-ea"/>
              </a:rPr>
              <a:t>: 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ea typeface="+mn-ea"/>
              </a:rPr>
              <a:t>Build Leadership opportunities</a:t>
            </a:r>
          </a:p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dirty="0">
                <a:ea typeface="+mn-ea"/>
              </a:rPr>
              <a:t>Clubs, sport teams, etc.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ea typeface="+mn-ea"/>
              </a:rPr>
              <a:t>Seek out of school opportunities  </a:t>
            </a:r>
            <a:endParaRPr lang="en-US" alt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ea typeface="+mn-ea"/>
              </a:rPr>
              <a:t>Senior Year:	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 smtClean="0">
                <a:ea typeface="+mn-ea"/>
              </a:rPr>
              <a:t>Continue developing those contacts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 smtClean="0">
                <a:ea typeface="+mn-ea"/>
              </a:rPr>
              <a:t>Take on a new level of challenge/leadership 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 smtClean="0">
                <a:ea typeface="+mn-ea"/>
              </a:rPr>
              <a:t>Make it relevant </a:t>
            </a: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5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Extracurricular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2600"/>
            <a:ext cx="8382000" cy="4648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8800" dirty="0" smtClean="0">
                <a:solidFill>
                  <a:srgbClr val="FF0000"/>
                </a:solidFill>
                <a:ea typeface="+mn-ea"/>
              </a:rPr>
              <a:t>Quality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8800" dirty="0" smtClean="0">
                <a:ea typeface="+mn-ea"/>
              </a:rPr>
              <a:t>Over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8800" dirty="0" smtClean="0">
                <a:ea typeface="+mn-ea"/>
              </a:rPr>
              <a:t>Quantity 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4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Extracurricular</a:t>
            </a:r>
            <a:r>
              <a:rPr lang="en-US" altLang="en-US" dirty="0" smtClean="0">
                <a:solidFill>
                  <a:srgbClr val="7B9899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The Well Rounded Student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</p:txBody>
      </p:sp>
      <p:pic>
        <p:nvPicPr>
          <p:cNvPr id="22532" name="Picture 4" descr="Screen shot 2013-11-26 a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121400" cy="38989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INSTEAD…..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  <p:pic>
        <p:nvPicPr>
          <p:cNvPr id="23556" name="Picture 4" descr="Screen shot 2013-11-26 a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76400"/>
            <a:ext cx="8504238" cy="4495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b="0" i="0" u="sng" strike="noStrike" baseline="0" dirty="0" smtClean="0">
                <a:solidFill>
                  <a:srgbClr val="FF0000"/>
                </a:solidFill>
              </a:rPr>
              <a:t>PSAT - Student Score Report </a:t>
            </a:r>
            <a:r>
              <a:rPr lang="en-US" b="0" i="0" u="sng" strike="noStrike" baseline="0" dirty="0" err="1" smtClean="0">
                <a:latin typeface="Times New Roman"/>
              </a:rPr>
              <a:t>AccessInstructions</a:t>
            </a:r>
            <a:endParaRPr lang="en-US" b="0" i="0" u="sng" strike="noStrike" baseline="0" dirty="0" smtClean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763000" cy="57912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669640">
            <a:off x="2846719" y="1495946"/>
            <a:ext cx="1149870" cy="35916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Extracurricular--Suggestions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Activities In School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Activities Outside of School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600" dirty="0" smtClean="0"/>
              <a:t>Pursue activities that interest you(not the college).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600" dirty="0" smtClean="0"/>
              <a:t>List everyone you know and what they are related too (construction, law, etc.). Pursue experience with them.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600" dirty="0" smtClean="0"/>
              <a:t>Study the colleges locally and what specific research projects they are involved in…contact them.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8948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Extracurricular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Strong Extracurricular Profile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600" smtClean="0"/>
              <a:t>Sustained Commitment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600" smtClean="0"/>
              <a:t>Increased responsibility over time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600" smtClean="0"/>
              <a:t>Creativity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600" smtClean="0"/>
              <a:t>Demonstration of student’s strengths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600" smtClean="0"/>
              <a:t>Genuine enthusiasm in activities  </a:t>
            </a:r>
          </a:p>
        </p:txBody>
      </p:sp>
    </p:spTree>
    <p:extLst>
      <p:ext uri="{BB962C8B-B14F-4D97-AF65-F5344CB8AC3E}">
        <p14:creationId xmlns:p14="http://schemas.microsoft.com/office/powerpoint/2010/main" val="29445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Extracurricular</a:t>
            </a:r>
            <a:r>
              <a:rPr lang="en-US" altLang="en-US" dirty="0" smtClean="0">
                <a:solidFill>
                  <a:srgbClr val="7B9899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What should you take away from the activities: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en-US" smtClean="0"/>
              <a:t>What have you learned from the activities 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en-US" smtClean="0"/>
              <a:t>What has it taught you about yourself today and how it relates to your future goals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en-US" smtClean="0"/>
              <a:t>Whether you enjoy the experience--and why?</a:t>
            </a:r>
          </a:p>
        </p:txBody>
      </p:sp>
    </p:spTree>
    <p:extLst>
      <p:ext uri="{BB962C8B-B14F-4D97-AF65-F5344CB8AC3E}">
        <p14:creationId xmlns:p14="http://schemas.microsoft.com/office/powerpoint/2010/main" val="26998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So, what college do you want to attend?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age result for college deci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8839200" cy="5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46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College list building goal</a:t>
            </a:r>
          </a:p>
        </p:txBody>
      </p:sp>
      <p:sp>
        <p:nvSpPr>
          <p:cNvPr id="53251" name="Content Placeholder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6000" smtClean="0"/>
              <a:t>Schools Determined:</a:t>
            </a:r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6000" smtClean="0"/>
              <a:t>August 2017 </a:t>
            </a:r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endParaRPr lang="en-US" altLang="en-US" sz="6000" smtClean="0"/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6000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433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8467725" cy="3505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ea typeface="+mn-ea"/>
              </a:rPr>
              <a:t>Public university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ea typeface="+mn-ea"/>
              </a:rPr>
              <a:t>Simi-Selective college </a:t>
            </a:r>
          </a:p>
        </p:txBody>
      </p:sp>
      <p:sp>
        <p:nvSpPr>
          <p:cNvPr id="54275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6324600" cy="1646238"/>
          </a:xfrm>
        </p:spPr>
        <p:txBody>
          <a:bodyPr/>
          <a:lstStyle/>
          <a:p>
            <a:pPr eaLnBrk="1" hangingPunct="1"/>
            <a:r>
              <a:rPr lang="en-US" altLang="en-US" sz="3800" dirty="0" smtClean="0">
                <a:solidFill>
                  <a:schemeClr val="tx1"/>
                </a:solidFill>
              </a:rPr>
              <a:t>California State Universities</a:t>
            </a:r>
            <a:br>
              <a:rPr lang="en-US" altLang="en-US" sz="3800" dirty="0" smtClean="0">
                <a:solidFill>
                  <a:schemeClr val="tx1"/>
                </a:solidFill>
              </a:rPr>
            </a:br>
            <a:r>
              <a:rPr lang="en-US" altLang="en-US" sz="3800" dirty="0" smtClean="0">
                <a:solidFill>
                  <a:schemeClr val="tx1"/>
                </a:solidFill>
              </a:rPr>
              <a:t>CSU</a:t>
            </a:r>
            <a:r>
              <a:rPr lang="ja-JP" altLang="en-US" sz="3800" dirty="0" smtClean="0">
                <a:solidFill>
                  <a:schemeClr val="tx1"/>
                </a:solidFill>
              </a:rPr>
              <a:t>’</a:t>
            </a:r>
            <a:r>
              <a:rPr lang="en-US" altLang="ja-JP" sz="3800" dirty="0" smtClean="0">
                <a:solidFill>
                  <a:schemeClr val="tx1"/>
                </a:solidFill>
              </a:rPr>
              <a:t>s</a:t>
            </a:r>
            <a:endParaRPr lang="en-US" altLang="en-US" sz="3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CSU Schools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4238" cy="4724400"/>
          </a:xfr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Affordability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Cost of Tuition: </a:t>
            </a:r>
            <a:r>
              <a:rPr lang="en-US" sz="2000" b="1" dirty="0" smtClean="0"/>
              <a:t>$5,472</a:t>
            </a:r>
            <a:endParaRPr lang="en-US" altLang="en-US" sz="200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Cost of Tuition / Room and Board: $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17,350 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(approximate)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Accessible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Many financial packages help subsidize the cost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Cal Grant, State University Grant (SUG), EOP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Each Campus has a variety of scholarships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Class Size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General Ed courses are higher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Major Courses 25-40– depends on the school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Diverse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Many ethnic and/or racial backgrounds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Successful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Many students experience a 5-year pattern</a:t>
            </a:r>
          </a:p>
        </p:txBody>
      </p:sp>
    </p:spTree>
    <p:extLst>
      <p:ext uri="{BB962C8B-B14F-4D97-AF65-F5344CB8AC3E}">
        <p14:creationId xmlns:p14="http://schemas.microsoft.com/office/powerpoint/2010/main" val="42714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CSU Schools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323" name="Picture 2" descr="C:\Users\vaughn_c\AppData\Local\Microsoft\Windows\Temporary Internet Files\Content.Outlook\THJ7MXH7\CSU map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527175"/>
            <a:ext cx="4859338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97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8467725" cy="3505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ea typeface="+mn-ea"/>
              </a:rPr>
              <a:t>Public university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ea typeface="+mn-ea"/>
              </a:rPr>
              <a:t>Selective college </a:t>
            </a:r>
          </a:p>
        </p:txBody>
      </p:sp>
      <p:sp>
        <p:nvSpPr>
          <p:cNvPr id="58371" name="Tit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6553200" cy="16462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University of California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The UC</a:t>
            </a:r>
            <a:r>
              <a:rPr lang="ja-JP" altLang="en-US" smtClean="0">
                <a:solidFill>
                  <a:schemeClr val="tx1"/>
                </a:solidFill>
              </a:rPr>
              <a:t>’</a:t>
            </a:r>
            <a:r>
              <a:rPr lang="en-US" altLang="ja-JP" smtClean="0">
                <a:solidFill>
                  <a:schemeClr val="tx1"/>
                </a:solidFill>
              </a:rPr>
              <a:t>s</a:t>
            </a:r>
            <a:endParaRPr lang="en-US" alt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UC Schools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4238" cy="4724400"/>
          </a:xfr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Affordability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Cost of Tuition: $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13,500</a:t>
            </a:r>
            <a:endParaRPr lang="en-US" altLang="en-US" sz="200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Cost of Tuition / Room and Board: $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34,200</a:t>
            </a:r>
            <a:endParaRPr lang="en-US" altLang="en-US" sz="200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Accessible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Many financial packages help subsidize the cost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70C0"/>
                </a:solidFill>
                <a:ea typeface="MS PGothic" panose="020B0600070205080204" pitchFamily="34" charset="-128"/>
              </a:rPr>
              <a:t>Blue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and </a:t>
            </a:r>
            <a:r>
              <a:rPr lang="en-US" altLang="en-US" sz="2000" b="1" dirty="0" smtClean="0">
                <a:solidFill>
                  <a:srgbClr val="FFC000"/>
                </a:solidFill>
                <a:ea typeface="MS PGothic" panose="020B0600070205080204" pitchFamily="34" charset="-128"/>
              </a:rPr>
              <a:t>Gold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Opportunity Plan— Tuition Paid</a:t>
            </a:r>
          </a:p>
          <a:p>
            <a:pPr marL="101600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9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Parents making less than $80,00--qualify for financial aid--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Class Size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20:1 ratio – depends on the school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Diverse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Many ethnic and/or racial backgrounds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Successful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Sustained Effort = 4 Years</a:t>
            </a:r>
          </a:p>
        </p:txBody>
      </p:sp>
    </p:spTree>
    <p:extLst>
      <p:ext uri="{BB962C8B-B14F-4D97-AF65-F5344CB8AC3E}">
        <p14:creationId xmlns:p14="http://schemas.microsoft.com/office/powerpoint/2010/main" val="1816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US" b="0" i="0" u="none" strike="noStrike" baseline="0" dirty="0" smtClean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UC Schools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0419" name="Content Placeholder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0" t="32217" r="42003" b="28609"/>
          <a:stretch>
            <a:fillRect/>
          </a:stretch>
        </p:blipFill>
        <p:spPr>
          <a:xfrm>
            <a:off x="2209800" y="1752600"/>
            <a:ext cx="5257800" cy="4419600"/>
          </a:xfrm>
        </p:spPr>
      </p:pic>
    </p:spTree>
    <p:extLst>
      <p:ext uri="{BB962C8B-B14F-4D97-AF65-F5344CB8AC3E}">
        <p14:creationId xmlns:p14="http://schemas.microsoft.com/office/powerpoint/2010/main" val="6732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UC Schools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4238" cy="4724400"/>
          </a:xfr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800" b="1" smtClean="0">
                <a:solidFill>
                  <a:srgbClr val="0070C0"/>
                </a:solidFill>
                <a:ea typeface="MS PGothic" panose="020B0600070205080204" pitchFamily="34" charset="-128"/>
              </a:rPr>
              <a:t>General Information</a:t>
            </a:r>
          </a:p>
          <a:p>
            <a:pPr marL="0" indent="0" eaLnBrk="1" hangingPunct="1">
              <a:defRPr/>
            </a:pPr>
            <a:r>
              <a:rPr lang="en-US" altLang="en-US" sz="2000" smtClean="0">
                <a:solidFill>
                  <a:srgbClr val="000000"/>
                </a:solidFill>
                <a:ea typeface="MS PGothic" panose="020B0600070205080204" pitchFamily="34" charset="-128"/>
              </a:rPr>
              <a:t>10 UC schools in California – UCI-UCLA-Berkeley—San Diego </a:t>
            </a:r>
          </a:p>
          <a:p>
            <a:pPr marL="0" indent="0" eaLnBrk="1" hangingPunct="1">
              <a:defRPr/>
            </a:pPr>
            <a:r>
              <a:rPr lang="en-US" altLang="en-US" sz="2000" smtClean="0">
                <a:solidFill>
                  <a:srgbClr val="000000"/>
                </a:solidFill>
                <a:ea typeface="MS PGothic" panose="020B0600070205080204" pitchFamily="34" charset="-128"/>
              </a:rPr>
              <a:t>More theoretical, philosophical, and research based learning</a:t>
            </a:r>
          </a:p>
          <a:p>
            <a:pPr marL="0" indent="0" eaLnBrk="1" hangingPunct="1">
              <a:defRPr/>
            </a:pPr>
            <a:r>
              <a:rPr lang="en-US" altLang="en-US" sz="2000" smtClean="0">
                <a:solidFill>
                  <a:srgbClr val="000000"/>
                </a:solidFill>
                <a:ea typeface="MS PGothic" panose="020B0600070205080204" pitchFamily="34" charset="-128"/>
              </a:rPr>
              <a:t>Each school offers educational instruction up through the doctoral and professional degree level</a:t>
            </a:r>
          </a:p>
          <a:p>
            <a:pPr marL="0" indent="0" eaLnBrk="1" hangingPunct="1">
              <a:defRPr/>
            </a:pPr>
            <a:r>
              <a:rPr lang="en-US" altLang="en-US" sz="2000" smtClean="0">
                <a:solidFill>
                  <a:srgbClr val="000000"/>
                </a:solidFill>
                <a:ea typeface="MS PGothic" panose="020B0600070205080204" pitchFamily="34" charset="-128"/>
              </a:rPr>
              <a:t>More UC academic programs are consistently rated among the top 10 nationally than any other public or private university.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800" b="1" smtClean="0">
                <a:solidFill>
                  <a:srgbClr val="0070C0"/>
                </a:solidFill>
                <a:ea typeface="MS PGothic" panose="020B0600070205080204" pitchFamily="34" charset="-128"/>
              </a:rPr>
              <a:t>Who Should Apply?</a:t>
            </a:r>
          </a:p>
          <a:p>
            <a:pPr marL="0" indent="0" eaLnBrk="1" hangingPunct="1">
              <a:defRPr/>
            </a:pPr>
            <a:r>
              <a:rPr lang="en-US" altLang="en-US" sz="2000" smtClean="0">
                <a:solidFill>
                  <a:srgbClr val="000000"/>
                </a:solidFill>
                <a:ea typeface="MS PGothic" panose="020B0600070205080204" pitchFamily="34" charset="-128"/>
              </a:rPr>
              <a:t>Students who are eventually pursing doctoral level studies or planning to go into research and discovery based careers </a:t>
            </a:r>
          </a:p>
          <a:p>
            <a:pPr marL="0" indent="0" eaLnBrk="1" hangingPunct="1">
              <a:defRPr/>
            </a:pPr>
            <a:r>
              <a:rPr lang="en-US" altLang="en-US" sz="2000" smtClean="0">
                <a:solidFill>
                  <a:srgbClr val="000000"/>
                </a:solidFill>
                <a:ea typeface="MS PGothic" panose="020B0600070205080204" pitchFamily="34" charset="-128"/>
              </a:rPr>
              <a:t>Students who have found a program that matches their individual career needs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sz="200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sz="200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sz="2800" b="1" smtClean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5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3810000"/>
            <a:ext cx="6705600" cy="1673225"/>
          </a:xfrm>
        </p:spPr>
        <p:txBody>
          <a:bodyPr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000" dirty="0" smtClean="0">
                <a:ea typeface="+mn-ea"/>
              </a:rPr>
              <a:t>Cost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000" dirty="0" smtClean="0">
                <a:ea typeface="+mn-ea"/>
              </a:rPr>
              <a:t>Does it cost more?</a:t>
            </a:r>
            <a:endParaRPr lang="en-US" sz="10000" dirty="0">
              <a:ea typeface="+mn-ea"/>
            </a:endParaRPr>
          </a:p>
        </p:txBody>
      </p:sp>
      <p:sp>
        <p:nvSpPr>
          <p:cNvPr id="62467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6324600" cy="16462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Private Schools/               Independent Colleges</a:t>
            </a:r>
          </a:p>
        </p:txBody>
      </p:sp>
      <p:pic>
        <p:nvPicPr>
          <p:cNvPr id="62468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dollar sign photo: Dollar Sign doll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828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8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3810000"/>
            <a:ext cx="6705600" cy="167322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000" dirty="0" smtClean="0">
                <a:solidFill>
                  <a:srgbClr val="FF0000"/>
                </a:solidFill>
                <a:ea typeface="+mn-ea"/>
              </a:rPr>
              <a:t>Not Always</a:t>
            </a:r>
            <a:endParaRPr lang="en-US" sz="100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63491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6324600" cy="16462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Private Schools/               Independent Colleges</a:t>
            </a:r>
          </a:p>
        </p:txBody>
      </p:sp>
      <p:pic>
        <p:nvPicPr>
          <p:cNvPr id="63492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dollar sign photo: Dollar Sign doll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828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Private Schools/Independent Colleges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4238" cy="4572000"/>
          </a:xfrm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b="1" smtClean="0">
                <a:solidFill>
                  <a:srgbClr val="C00000"/>
                </a:solidFill>
                <a:ea typeface="MS PGothic" panose="020B0600070205080204" pitchFamily="34" charset="-128"/>
              </a:rPr>
              <a:t>Affordability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t>Cost structure can be as low as a UC school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t>86% of students receive student aid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b="1" smtClean="0">
                <a:solidFill>
                  <a:srgbClr val="C00000"/>
                </a:solidFill>
                <a:ea typeface="MS PGothic" panose="020B0600070205080204" pitchFamily="34" charset="-128"/>
              </a:rPr>
              <a:t>Accessible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t>Students overall receive 1.4 billion in student financial aid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b="1" smtClean="0">
                <a:solidFill>
                  <a:srgbClr val="C00000"/>
                </a:solidFill>
                <a:ea typeface="MS PGothic" panose="020B0600070205080204" pitchFamily="34" charset="-128"/>
              </a:rPr>
              <a:t>Class Size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t>12:1 ratio – typical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b="1" smtClean="0">
                <a:solidFill>
                  <a:srgbClr val="C00000"/>
                </a:solidFill>
                <a:ea typeface="MS PGothic" panose="020B0600070205080204" pitchFamily="34" charset="-128"/>
              </a:rPr>
              <a:t>Diverse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t>Many ethnic and/or racial backgrounds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b="1" smtClean="0">
                <a:solidFill>
                  <a:srgbClr val="C00000"/>
                </a:solidFill>
                <a:ea typeface="MS PGothic" panose="020B0600070205080204" pitchFamily="34" charset="-128"/>
              </a:rPr>
              <a:t>Successful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t>The majority of the students graduate in four years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t>This saves money</a:t>
            </a:r>
          </a:p>
        </p:txBody>
      </p:sp>
    </p:spTree>
    <p:extLst>
      <p:ext uri="{BB962C8B-B14F-4D97-AF65-F5344CB8AC3E}">
        <p14:creationId xmlns:p14="http://schemas.microsoft.com/office/powerpoint/2010/main" val="3782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7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5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1896498" y="5715000"/>
            <a:ext cx="381000" cy="5334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Verdana" charset="0"/>
                <a:cs typeface="Verdana" charset="0"/>
              </a:rPr>
              <a:t>Logging </a:t>
            </a:r>
            <a:r>
              <a:rPr lang="en-US" sz="4000" dirty="0" smtClean="0">
                <a:solidFill>
                  <a:srgbClr val="FF0000"/>
                </a:solidFill>
                <a:ea typeface="Verdana" charset="0"/>
                <a:cs typeface="Verdana" charset="0"/>
              </a:rPr>
              <a:t>into the Student </a:t>
            </a:r>
            <a:r>
              <a:rPr lang="en-US" sz="4000" dirty="0">
                <a:solidFill>
                  <a:srgbClr val="FF0000"/>
                </a:solidFill>
                <a:ea typeface="Verdana" charset="0"/>
                <a:cs typeface="Verdana" charset="0"/>
              </a:rPr>
              <a:t>Portal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2200"/>
              </a:spcBef>
              <a:buClr>
                <a:srgbClr val="0092D2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Go to </a:t>
            </a:r>
            <a:r>
              <a:rPr lang="en-US" sz="1800" b="1" dirty="0">
                <a:solidFill>
                  <a:srgbClr val="009CDE"/>
                </a:solidFill>
                <a:latin typeface="Arial" charset="0"/>
                <a:cs typeface="Arial" charset="0"/>
                <a:hlinkClick r:id="rId2" tooltip="http://studentscores.collegeboard.org"/>
              </a:rPr>
              <a:t>studentscores.collegeboard.org</a:t>
            </a:r>
            <a:r>
              <a:rPr lang="en-US" sz="1800" b="1" dirty="0">
                <a:solidFill>
                  <a:srgbClr val="009CDE"/>
                </a:solidFill>
                <a:latin typeface="Arial" charset="0"/>
                <a:cs typeface="Arial" charset="0"/>
              </a:rPr>
              <a:t>.</a:t>
            </a:r>
          </a:p>
          <a:p>
            <a:pPr lvl="0">
              <a:spcBef>
                <a:spcPts val="2200"/>
              </a:spcBef>
              <a:buClr>
                <a:srgbClr val="0092D2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If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already have a College Board account,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should sign in with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your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username and password and click “Sign In” to be taken to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your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scores.</a:t>
            </a:r>
          </a:p>
          <a:p>
            <a:pPr lvl="0">
              <a:spcBef>
                <a:spcPts val="2200"/>
              </a:spcBef>
              <a:buClr>
                <a:srgbClr val="0092D2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If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don’t have an account,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can create one by clicking “Sign Up” and entering the required information.</a:t>
            </a:r>
          </a:p>
          <a:p>
            <a:pPr marL="0" lvl="0" indent="0">
              <a:spcBef>
                <a:spcPts val="2200"/>
              </a:spcBef>
              <a:buClr>
                <a:srgbClr val="71C5E8"/>
              </a:buClr>
              <a:buNone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Only the information marked with an asterisk (*) is required.</a:t>
            </a:r>
            <a:endParaRPr lang="en-US" sz="1800" b="1" dirty="0">
              <a:solidFill>
                <a:srgbClr val="009CDE"/>
              </a:solidFill>
              <a:latin typeface="Arial" charset="0"/>
              <a:cs typeface="Arial" charset="0"/>
            </a:endParaRPr>
          </a:p>
          <a:p>
            <a:pPr marL="0" lvl="0" indent="0">
              <a:spcBef>
                <a:spcPts val="2200"/>
              </a:spcBef>
              <a:buClr>
                <a:srgbClr val="71C5E8"/>
              </a:buClr>
              <a:buNone/>
            </a:pPr>
            <a:r>
              <a:rPr lang="en-US" sz="1800" i="1" dirty="0">
                <a:solidFill>
                  <a:srgbClr val="1E1E1E"/>
                </a:solidFill>
                <a:latin typeface="Arial" charset="0"/>
                <a:cs typeface="Arial" charset="0"/>
              </a:rPr>
              <a:t>Your </a:t>
            </a:r>
            <a:r>
              <a:rPr lang="en-US" sz="1800" i="1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should </a:t>
            </a:r>
            <a:r>
              <a:rPr lang="en-US" sz="1800" i="1" dirty="0">
                <a:solidFill>
                  <a:srgbClr val="1E1E1E"/>
                </a:solidFill>
                <a:latin typeface="Arial" charset="0"/>
                <a:cs typeface="Arial" charset="0"/>
              </a:rPr>
              <a:t>now be able to view </a:t>
            </a:r>
            <a:r>
              <a:rPr lang="en-US" sz="1800" i="1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your </a:t>
            </a:r>
            <a:r>
              <a:rPr lang="en-US" sz="1800" i="1" dirty="0">
                <a:solidFill>
                  <a:srgbClr val="1E1E1E"/>
                </a:solidFill>
                <a:latin typeface="Arial" charset="0"/>
                <a:cs typeface="Arial" charset="0"/>
              </a:rPr>
              <a:t>scores on all the College Board assessments </a:t>
            </a:r>
            <a:r>
              <a:rPr lang="en-US" sz="1800" i="1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you’ve </a:t>
            </a:r>
            <a:r>
              <a:rPr lang="en-US" sz="1800" i="1" dirty="0">
                <a:solidFill>
                  <a:srgbClr val="1E1E1E"/>
                </a:solidFill>
                <a:latin typeface="Arial" charset="0"/>
                <a:cs typeface="Arial" charset="0"/>
              </a:rPr>
              <a:t>taken.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Free Practice at Khan Academy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1000"/>
              </a:spcBef>
              <a:buClr>
                <a:srgbClr val="71C5E8"/>
              </a:buClr>
              <a:buNone/>
            </a:pPr>
            <a:r>
              <a:rPr lang="en-US" sz="1800" b="1" dirty="0">
                <a:solidFill>
                  <a:srgbClr val="1E1E1E"/>
                </a:solidFill>
                <a:latin typeface="Arial" charset="0"/>
                <a:cs typeface="Arial" charset="0"/>
              </a:rPr>
              <a:t>Steps for Linking Student Accounts</a:t>
            </a:r>
          </a:p>
          <a:p>
            <a:pPr marL="0" lvl="0" indent="0" algn="ctr">
              <a:spcBef>
                <a:spcPts val="1000"/>
              </a:spcBef>
              <a:buClr>
                <a:srgbClr val="71C5E8"/>
              </a:buClr>
              <a:buNone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Step 1: </a:t>
            </a:r>
            <a:r>
              <a:rPr lang="en-US" sz="1800" b="1" dirty="0">
                <a:solidFill>
                  <a:srgbClr val="1E1E1E"/>
                </a:solidFill>
                <a:latin typeface="Arial" charset="0"/>
                <a:cs typeface="Arial" charset="0"/>
              </a:rPr>
              <a:t>Visit</a:t>
            </a:r>
            <a:r>
              <a:rPr lang="en-US" sz="1800" b="1" dirty="0">
                <a:solidFill>
                  <a:srgbClr val="009CDE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rgbClr val="009CDE"/>
                </a:solidFill>
                <a:latin typeface="Arial" charset="0"/>
                <a:cs typeface="Arial" charset="0"/>
                <a:hlinkClick r:id="rId2" tooltip="http://satpractice.org"/>
              </a:rPr>
              <a:t>satpractice.org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. </a:t>
            </a:r>
          </a:p>
          <a:p>
            <a:pPr marL="0" lvl="0" indent="0" algn="ctr">
              <a:spcBef>
                <a:spcPts val="1000"/>
              </a:spcBef>
              <a:buClr>
                <a:srgbClr val="71C5E8"/>
              </a:buClr>
              <a:buNone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This is where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can log in or create a Khan Academy account.</a:t>
            </a:r>
          </a:p>
          <a:p>
            <a:pPr marL="0" lvl="0" indent="0" algn="ctr">
              <a:spcBef>
                <a:spcPts val="1000"/>
              </a:spcBef>
              <a:buClr>
                <a:srgbClr val="71C5E8"/>
              </a:buClr>
              <a:buNone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Step 2: </a:t>
            </a:r>
            <a:r>
              <a:rPr lang="en-US" sz="1800" b="1" dirty="0">
                <a:solidFill>
                  <a:srgbClr val="1E1E1E"/>
                </a:solidFill>
                <a:latin typeface="Arial" charset="0"/>
                <a:cs typeface="Arial" charset="0"/>
              </a:rPr>
              <a:t>Link accounts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. </a:t>
            </a:r>
          </a:p>
          <a:p>
            <a:pPr marL="0" lvl="0" indent="0" algn="ctr">
              <a:spcBef>
                <a:spcPts val="1000"/>
              </a:spcBef>
              <a:buClr>
                <a:srgbClr val="71C5E8"/>
              </a:buClr>
              <a:buNone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When prompted,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must agree to link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your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Khan Academy and College Board accounts.</a:t>
            </a:r>
          </a:p>
          <a:p>
            <a:pPr marL="0" lvl="0" indent="0" algn="ctr">
              <a:spcBef>
                <a:spcPts val="1000"/>
              </a:spcBef>
              <a:buClr>
                <a:srgbClr val="71C5E8"/>
              </a:buClr>
              <a:buNone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Step 3: </a:t>
            </a:r>
            <a:r>
              <a:rPr lang="en-US" sz="1800" b="1" dirty="0">
                <a:solidFill>
                  <a:srgbClr val="1E1E1E"/>
                </a:solidFill>
                <a:latin typeface="Arial" charset="0"/>
                <a:cs typeface="Arial" charset="0"/>
              </a:rPr>
              <a:t>Send test results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. </a:t>
            </a:r>
          </a:p>
          <a:p>
            <a:pPr marL="0" lvl="0" indent="0" algn="ctr">
              <a:spcBef>
                <a:spcPts val="1000"/>
              </a:spcBef>
              <a:buClr>
                <a:srgbClr val="71C5E8"/>
              </a:buClr>
              <a:buNone/>
            </a:pP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Students must sign in or create an account at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  <a:hlinkClick r:id="rId3" tooltip="http://collegeboard.org"/>
              </a:rPr>
              <a:t>collegeboard.org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 and click “Send” to send </a:t>
            </a:r>
            <a:r>
              <a:rPr lang="en-US" sz="1800" dirty="0" smtClean="0">
                <a:solidFill>
                  <a:srgbClr val="1E1E1E"/>
                </a:solidFill>
                <a:latin typeface="Arial" charset="0"/>
                <a:cs typeface="Arial" charset="0"/>
              </a:rPr>
              <a:t>your </a:t>
            </a:r>
            <a:r>
              <a:rPr lang="en-US" sz="1800" dirty="0">
                <a:solidFill>
                  <a:srgbClr val="1E1E1E"/>
                </a:solidFill>
                <a:latin typeface="Arial" charset="0"/>
                <a:cs typeface="Arial" charset="0"/>
              </a:rPr>
              <a:t>scores to Khan Academy for a personalized practice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derstanding my psat s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1422</Words>
  <Application>Microsoft Office PowerPoint</Application>
  <PresentationFormat>On-screen Show (4:3)</PresentationFormat>
  <Paragraphs>325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Georgia</vt:lpstr>
      <vt:lpstr>Times New Roman</vt:lpstr>
      <vt:lpstr>Verdana</vt:lpstr>
      <vt:lpstr>Wingdings</vt:lpstr>
      <vt:lpstr>Wingdings 2</vt:lpstr>
      <vt:lpstr>Office Theme</vt:lpstr>
      <vt:lpstr>Civic</vt:lpstr>
      <vt:lpstr>1_Civic</vt:lpstr>
      <vt:lpstr>2_Civic</vt:lpstr>
      <vt:lpstr>Junior Year  PSAT Interpretation Spring Semester</vt:lpstr>
      <vt:lpstr>PowerPoint Presentation</vt:lpstr>
      <vt:lpstr>PSAT - Student Score Report AccessInstructions</vt:lpstr>
      <vt:lpstr>PowerPoint Presentation</vt:lpstr>
      <vt:lpstr>PowerPoint Presentation</vt:lpstr>
      <vt:lpstr>PowerPoint Presentation</vt:lpstr>
      <vt:lpstr>Logging into the Student Portal</vt:lpstr>
      <vt:lpstr>Free Practice at Khan Academy</vt:lpstr>
      <vt:lpstr>PowerPoint Presentation</vt:lpstr>
      <vt:lpstr>PowerPoint Presentation</vt:lpstr>
      <vt:lpstr>PowerPoint Presentation</vt:lpstr>
      <vt:lpstr>HOW TO SIGN UP </vt:lpstr>
      <vt:lpstr>Why take the SAT or ACT?</vt:lpstr>
      <vt:lpstr>Standardized Test Timelines</vt:lpstr>
      <vt:lpstr>When Should I Take these TESTS?</vt:lpstr>
      <vt:lpstr>SAT Scholastic Achievement Test</vt:lpstr>
      <vt:lpstr>SAT Scholastic Achievement Test Cont.</vt:lpstr>
      <vt:lpstr>SAT Scholastic Achievement Test Cont.</vt:lpstr>
      <vt:lpstr>SAT II Subject exams</vt:lpstr>
      <vt:lpstr>ACT American college test</vt:lpstr>
      <vt:lpstr>ACT American college test</vt:lpstr>
      <vt:lpstr>Comparison</vt:lpstr>
      <vt:lpstr>Comparison Cont.</vt:lpstr>
      <vt:lpstr>Comparison Cont.</vt:lpstr>
      <vt:lpstr>What else do colleges want?</vt:lpstr>
      <vt:lpstr>Extracurricular</vt:lpstr>
      <vt:lpstr>Extracurricular</vt:lpstr>
      <vt:lpstr>Extracurricular </vt:lpstr>
      <vt:lpstr>INSTEAD…..</vt:lpstr>
      <vt:lpstr>Extracurricular--Suggestions </vt:lpstr>
      <vt:lpstr>Extracurricular </vt:lpstr>
      <vt:lpstr>Extracurricular </vt:lpstr>
      <vt:lpstr>So, what college do you want to attend? </vt:lpstr>
      <vt:lpstr>College list building goal</vt:lpstr>
      <vt:lpstr>California State Universities CSU’s</vt:lpstr>
      <vt:lpstr>CSU Schools</vt:lpstr>
      <vt:lpstr>CSU Schools</vt:lpstr>
      <vt:lpstr>University of California The UC’s</vt:lpstr>
      <vt:lpstr>UC Schools</vt:lpstr>
      <vt:lpstr>UC Schools</vt:lpstr>
      <vt:lpstr>UC Schools</vt:lpstr>
      <vt:lpstr>Private Schools/               Independent Colleges</vt:lpstr>
      <vt:lpstr>Private Schools/               Independent Colleges</vt:lpstr>
      <vt:lpstr>Private Schools/Independent Colleges</vt:lpstr>
      <vt:lpstr>PowerPoint Presentation</vt:lpstr>
    </vt:vector>
  </TitlesOfParts>
  <Company>Katella High School, AUHSD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PSAT - Student Score Report AccessInstructions</dc:title>
  <dc:creator>Pineda, Rosalinda</dc:creator>
  <cp:lastModifiedBy>Rosalinda Pineda</cp:lastModifiedBy>
  <cp:revision>43</cp:revision>
  <dcterms:created xsi:type="dcterms:W3CDTF">2017-01-16T20:06:57Z</dcterms:created>
  <dcterms:modified xsi:type="dcterms:W3CDTF">2017-01-18T04:50:54Z</dcterms:modified>
</cp:coreProperties>
</file>